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8" r:id="rId3"/>
    <p:sldId id="257" r:id="rId4"/>
    <p:sldId id="259" r:id="rId5"/>
    <p:sldId id="260" r:id="rId6"/>
    <p:sldId id="262" r:id="rId7"/>
    <p:sldId id="263" r:id="rId8"/>
    <p:sldId id="261" r:id="rId9"/>
    <p:sldId id="270" r:id="rId10"/>
    <p:sldId id="271" r:id="rId11"/>
    <p:sldId id="273" r:id="rId12"/>
    <p:sldId id="272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64" r:id="rId23"/>
    <p:sldId id="269" r:id="rId24"/>
    <p:sldId id="283" r:id="rId25"/>
    <p:sldId id="284" r:id="rId26"/>
    <p:sldId id="287" r:id="rId27"/>
    <p:sldId id="285" r:id="rId28"/>
    <p:sldId id="286" r:id="rId29"/>
    <p:sldId id="288" r:id="rId30"/>
    <p:sldId id="289" r:id="rId31"/>
    <p:sldId id="290" r:id="rId32"/>
    <p:sldId id="291" r:id="rId33"/>
    <p:sldId id="292" r:id="rId34"/>
    <p:sldId id="293" r:id="rId35"/>
    <p:sldId id="311" r:id="rId36"/>
    <p:sldId id="294" r:id="rId37"/>
    <p:sldId id="298" r:id="rId38"/>
    <p:sldId id="299" r:id="rId39"/>
    <p:sldId id="295" r:id="rId40"/>
    <p:sldId id="296" r:id="rId41"/>
    <p:sldId id="297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2" r:id="rId54"/>
    <p:sldId id="265" r:id="rId55"/>
    <p:sldId id="266" r:id="rId56"/>
    <p:sldId id="267" r:id="rId57"/>
    <p:sldId id="268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02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42" userDrawn="1">
          <p15:clr>
            <a:srgbClr val="A4A3A4"/>
          </p15:clr>
        </p15:guide>
        <p15:guide id="7" pos="1958" userDrawn="1">
          <p15:clr>
            <a:srgbClr val="A4A3A4"/>
          </p15:clr>
        </p15:guide>
        <p15:guide id="8" pos="57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 autoAdjust="0"/>
    <p:restoredTop sz="94411" autoAdjust="0"/>
  </p:normalViewPr>
  <p:slideViewPr>
    <p:cSldViewPr snapToGrid="0" showGuides="1">
      <p:cViewPr varScale="1">
        <p:scale>
          <a:sx n="100" d="100"/>
          <a:sy n="100" d="100"/>
        </p:scale>
        <p:origin x="300" y="72"/>
      </p:cViewPr>
      <p:guideLst>
        <p:guide orient="horz" pos="2160"/>
        <p:guide pos="3840"/>
        <p:guide pos="302"/>
        <p:guide pos="7378"/>
        <p:guide orient="horz" pos="300"/>
        <p:guide orient="horz" pos="4042"/>
        <p:guide pos="1958"/>
        <p:guide pos="57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5F362-8675-4721-B3D0-39A1CC8776A3}" type="datetimeFigureOut">
              <a:rPr lang="zh-CN" altLang="en-US" smtClean="0"/>
              <a:t>2020-12-12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8FDAC-67AB-4D09-ADC1-C5FB313C3D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616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13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933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467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38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287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606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443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750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472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895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29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67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155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64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531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919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7062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390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14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4435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439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934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4631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774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104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367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906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6664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576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739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1555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11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033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3586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2579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0227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3642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1516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6414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1401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0152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9407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5084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827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5567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6211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4504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8526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7715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095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25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585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011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60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909D2-29CA-412E-99F9-3E7992D20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E2C268-0483-4364-AFBF-4AD4262A6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02FF19-6A18-487C-9498-13A28E5CE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DDEFBF-6159-411F-872C-E98EE9897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7B7823-345F-4203-B0C9-6DC41BF5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17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F46349-D08E-4293-9C0D-F0EA109E5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9F14E6-CECB-487B-9D76-F68880A15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41DDE8-108F-4DC6-8A4B-E5BF369A3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4D36FD-8FD7-426B-A56F-4652DB18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D73BCE-5D25-4109-BA73-CDF30D06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093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4C7D10-CD2B-4736-9522-A67E00A49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49384B-A5CF-4D28-91F4-49005CEF3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CFF019-14AA-4D6F-A98D-3A40E0112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4081DC-495F-4376-A37B-02D2A9BC1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86EB3E-EAB9-44C7-B601-44363DA0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21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A6C2B-D538-4FD8-8CA8-F12956A3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1C432D-F3CD-4A31-B21D-CC9B287C1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FCDF0E-4D16-4E3B-9C27-C530DA86C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9EE65C-0B42-4F57-BD5F-AE0F88D1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6E33EE-7A9A-4268-8955-CB75A3919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19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F6C0ED-6BFF-40C6-B8B4-94674584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A29E65-C552-4086-A169-11E800E7E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DEDAFF-8562-47CF-BC24-9E87D7349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2260B4-1F98-414F-A958-BF4F54F2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6D4BAD-E8E4-49A2-8374-044C04AC3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892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0F797-47F1-483D-BBA0-00B003D94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032FBE-A4AC-4D4F-9767-D948F3EB4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C2A30B-6A1E-4599-B6CE-50FC8938E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E0DA6D-409A-49DB-B261-3B73D5260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310838-05FB-4376-89BC-6AAA8071D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8B8A25-9F9E-4354-AD75-C6D0ED9A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11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F617AC-C764-465B-ABEC-A988C734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43242C-7A32-469A-AB44-2FDC38F2E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D663B8-4CD5-4883-A432-153BD5148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F91DFB-612D-4449-8D4B-A7F8A24D6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951F8C-4539-4820-85B1-BAC8861868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33AEA9A-1B38-4FF0-8F07-037785B3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D851FA-787D-47AF-8A72-2261F6C7A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1D7653-41D5-46B6-A724-DF48F691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058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8B77C-9FEC-4419-B876-3580D568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AB6343-F348-4BF5-859C-D538E5E2F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0ED5D5-15DA-4492-81EA-EF4D65B48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8A119B-DE61-4674-831A-6B0760D03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572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2251C1-A7AA-436E-AE3B-C2EFEF59D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6E62FF-08F5-47A0-A942-A9A59AC4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0AC7D5-5F14-4E79-912D-2CD504607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240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B5D1B-39B1-4D0E-8E60-CE06EE11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8D5555-D988-448B-965C-E31ECFFBD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8339ED-B92B-43CD-90BA-CD73019C5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B0A7ED-44B1-4787-91AF-866A98725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B72F7B-DF8F-4655-BBCA-96E82100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570C2D-9BC2-43AA-A94B-526C9066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199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8E789-BB25-485B-8195-5E40DBB1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57B4CF9-0F1A-4C19-8B4C-B2E61DD94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118A51-2817-4E37-93F9-DF018B315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362785-5706-4807-BB87-2F90B171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18350C-F624-4714-87E9-A68F4C55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B5F9BB-9F20-407A-9279-BAB81A4F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19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0672CB-AB77-412F-B265-7830A5E2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8108D5-2AA8-4005-B1AF-90F9271A8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C09AB0-4E73-4E8E-984F-45CBBB2528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C1EFF-D51F-4B3A-B36D-E62471D0C512}" type="datetimeFigureOut">
              <a:rPr lang="zh-CN" altLang="en-US" smtClean="0"/>
              <a:t>2020-12-12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944227-5A90-4B2B-BE07-7AC22055A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9A6F93-71CC-488E-A09C-6653F25F2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47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3.jpeg"/><Relationship Id="rId10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fif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A4024BF-FADB-4FFC-AAA4-0F693FA13297}"/>
              </a:ext>
            </a:extLst>
          </p:cNvPr>
          <p:cNvSpPr/>
          <p:nvPr/>
        </p:nvSpPr>
        <p:spPr>
          <a:xfrm>
            <a:off x="0" y="0"/>
            <a:ext cx="466725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E1FC9D-4643-430B-A189-C6A39A08168C}"/>
              </a:ext>
            </a:extLst>
          </p:cNvPr>
          <p:cNvSpPr/>
          <p:nvPr/>
        </p:nvSpPr>
        <p:spPr>
          <a:xfrm>
            <a:off x="11725275" y="0"/>
            <a:ext cx="466725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1B8A66-9E73-47DE-8197-B9FE438A99CB}"/>
              </a:ext>
            </a:extLst>
          </p:cNvPr>
          <p:cNvSpPr/>
          <p:nvPr/>
        </p:nvSpPr>
        <p:spPr>
          <a:xfrm>
            <a:off x="-1" y="6410325"/>
            <a:ext cx="466725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6DCD9B-7692-4E22-9038-14DE9C649E69}"/>
              </a:ext>
            </a:extLst>
          </p:cNvPr>
          <p:cNvSpPr/>
          <p:nvPr/>
        </p:nvSpPr>
        <p:spPr>
          <a:xfrm>
            <a:off x="11725275" y="6410324"/>
            <a:ext cx="466725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7071F66-1B6B-4817-B376-2A7157CB6620}"/>
              </a:ext>
            </a:extLst>
          </p:cNvPr>
          <p:cNvGrpSpPr/>
          <p:nvPr/>
        </p:nvGrpSpPr>
        <p:grpSpPr>
          <a:xfrm>
            <a:off x="296696" y="628747"/>
            <a:ext cx="7150223" cy="646331"/>
            <a:chOff x="371375" y="3478825"/>
            <a:chExt cx="7150223" cy="64633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263D297-38D8-4FC6-9087-04DD0CE5F537}"/>
                </a:ext>
              </a:extLst>
            </p:cNvPr>
            <p:cNvSpPr txBox="1"/>
            <p:nvPr/>
          </p:nvSpPr>
          <p:spPr>
            <a:xfrm>
              <a:off x="371375" y="3508442"/>
              <a:ext cx="1733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苹方 粗体" panose="020B0600000000000000" pitchFamily="34" charset="-122"/>
                  <a:ea typeface="苹方 粗体" panose="020B0600000000000000" pitchFamily="34" charset="-122"/>
                </a:rPr>
                <a:t>电子科技大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D759CA5-078A-4543-B357-A670BD0CACBE}"/>
                </a:ext>
              </a:extLst>
            </p:cNvPr>
            <p:cNvSpPr txBox="1"/>
            <p:nvPr/>
          </p:nvSpPr>
          <p:spPr>
            <a:xfrm>
              <a:off x="2419048" y="3700135"/>
              <a:ext cx="2324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latin typeface="苹方 粗体" panose="020B0600000000000000" pitchFamily="34" charset="-122"/>
                  <a:ea typeface="苹方 粗体" panose="020B0600000000000000" pitchFamily="34" charset="-122"/>
                </a:rPr>
                <a:t>生会宣传部平面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72D21CD-3D3D-4DB2-9AB9-248ABA13D9E5}"/>
                </a:ext>
              </a:extLst>
            </p:cNvPr>
            <p:cNvSpPr txBox="1"/>
            <p:nvPr/>
          </p:nvSpPr>
          <p:spPr>
            <a:xfrm>
              <a:off x="1933374" y="3478825"/>
              <a:ext cx="723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学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4F3E210-661E-49ED-AC70-4C2F62EF0026}"/>
                </a:ext>
              </a:extLst>
            </p:cNvPr>
            <p:cNvSpPr txBox="1"/>
            <p:nvPr/>
          </p:nvSpPr>
          <p:spPr>
            <a:xfrm>
              <a:off x="1380623" y="3821040"/>
              <a:ext cx="10367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苹方 粗体" panose="020B0600000000000000" pitchFamily="34" charset="-122"/>
                  <a:ea typeface="苹方 粗体" panose="020B0600000000000000" pitchFamily="34" charset="-122"/>
                </a:rPr>
                <a:t>UESTC</a:t>
              </a:r>
              <a:endParaRPr lang="zh-CN" altLang="en-US" sz="1200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71EE4A2-D753-4EB5-BC73-C615499E31B5}"/>
                </a:ext>
              </a:extLst>
            </p:cNvPr>
            <p:cNvSpPr txBox="1"/>
            <p:nvPr/>
          </p:nvSpPr>
          <p:spPr>
            <a:xfrm>
              <a:off x="2440751" y="3514992"/>
              <a:ext cx="50808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苹方 粗体" panose="020B0600000000000000" pitchFamily="34" charset="-122"/>
                  <a:ea typeface="苹方 粗体" panose="020B0600000000000000" pitchFamily="34" charset="-122"/>
                </a:rPr>
                <a:t>Propaganda Department of Student Union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89557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4938" y="2561432"/>
            <a:ext cx="530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什么是排版？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256DBB-2BC8-4876-8918-7D77370B5AEC}"/>
              </a:ext>
            </a:extLst>
          </p:cNvPr>
          <p:cNvSpPr txBox="1"/>
          <p:nvPr/>
        </p:nvSpPr>
        <p:spPr>
          <a:xfrm>
            <a:off x="5144938" y="3084652"/>
            <a:ext cx="530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将所需的文字、图片和所有内容按照某种规律排列在有限的画布上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C94BE2-3BF5-4E1C-9A8B-EC0271D2198B}"/>
              </a:ext>
            </a:extLst>
          </p:cNvPr>
          <p:cNvSpPr txBox="1"/>
          <p:nvPr/>
        </p:nvSpPr>
        <p:spPr>
          <a:xfrm>
            <a:off x="5144938" y="3730983"/>
            <a:ext cx="530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一切以引导观众为目的的排列技巧</a:t>
            </a:r>
          </a:p>
        </p:txBody>
      </p:sp>
    </p:spTree>
    <p:extLst>
      <p:ext uri="{BB962C8B-B14F-4D97-AF65-F5344CB8AC3E}">
        <p14:creationId xmlns:p14="http://schemas.microsoft.com/office/powerpoint/2010/main" val="169929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4938" y="2454428"/>
            <a:ext cx="5308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排版，</a:t>
            </a:r>
            <a:endParaRPr lang="en-US" altLang="zh-CN" sz="28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为了传达信息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256DBB-2BC8-4876-8918-7D77370B5AEC}"/>
              </a:ext>
            </a:extLst>
          </p:cNvPr>
          <p:cNvSpPr txBox="1"/>
          <p:nvPr/>
        </p:nvSpPr>
        <p:spPr>
          <a:xfrm>
            <a:off x="5144938" y="3425120"/>
            <a:ext cx="530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一种以引导观众观察方式为目的的排列技巧</a:t>
            </a:r>
          </a:p>
        </p:txBody>
      </p:sp>
    </p:spTree>
    <p:extLst>
      <p:ext uri="{BB962C8B-B14F-4D97-AF65-F5344CB8AC3E}">
        <p14:creationId xmlns:p14="http://schemas.microsoft.com/office/powerpoint/2010/main" val="164629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8485" y="3014440"/>
            <a:ext cx="443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什么需要排版？</a:t>
            </a:r>
          </a:p>
        </p:txBody>
      </p:sp>
    </p:spTree>
    <p:extLst>
      <p:ext uri="{BB962C8B-B14F-4D97-AF65-F5344CB8AC3E}">
        <p14:creationId xmlns:p14="http://schemas.microsoft.com/office/powerpoint/2010/main" val="23950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8485" y="2372412"/>
            <a:ext cx="443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什么需要排版？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983B1B-5126-4578-A133-3D2CD22AE815}"/>
              </a:ext>
            </a:extLst>
          </p:cNvPr>
          <p:cNvSpPr txBox="1"/>
          <p:nvPr/>
        </p:nvSpPr>
        <p:spPr>
          <a:xfrm>
            <a:off x="5144938" y="2958190"/>
            <a:ext cx="530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502040204020203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平面设计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UI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界面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书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&amp;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纸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杂志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等等   需要传达信息的媒介</a:t>
            </a:r>
          </a:p>
        </p:txBody>
      </p:sp>
    </p:spTree>
    <p:extLst>
      <p:ext uri="{BB962C8B-B14F-4D97-AF65-F5344CB8AC3E}">
        <p14:creationId xmlns:p14="http://schemas.microsoft.com/office/powerpoint/2010/main" val="1033981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4938" y="2473883"/>
            <a:ext cx="530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美学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C94BE2-3BF5-4E1C-9A8B-EC0271D2198B}"/>
              </a:ext>
            </a:extLst>
          </p:cNvPr>
          <p:cNvSpPr txBox="1"/>
          <p:nvPr/>
        </p:nvSpPr>
        <p:spPr>
          <a:xfrm>
            <a:off x="5144938" y="3054486"/>
            <a:ext cx="5010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哲学属下的二级学科，一种研究人的审美的学问。它既是一门思辨的学科，又是一门感性的学科。美学与心理学、语言学、人类学、神话学等有着紧密联系。</a:t>
            </a:r>
          </a:p>
        </p:txBody>
      </p:sp>
    </p:spTree>
    <p:extLst>
      <p:ext uri="{BB962C8B-B14F-4D97-AF65-F5344CB8AC3E}">
        <p14:creationId xmlns:p14="http://schemas.microsoft.com/office/powerpoint/2010/main" val="196902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4938" y="2551701"/>
            <a:ext cx="5308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惊艳？</a:t>
            </a:r>
            <a:endParaRPr lang="en-US" altLang="zh-CN" sz="28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en-US" altLang="zh-CN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Confusing (⊙_⊙)?</a:t>
            </a:r>
            <a:endParaRPr lang="zh-CN" altLang="en-US" sz="28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C94BE2-3BF5-4E1C-9A8B-EC0271D2198B}"/>
              </a:ext>
            </a:extLst>
          </p:cNvPr>
          <p:cNvSpPr txBox="1"/>
          <p:nvPr/>
        </p:nvSpPr>
        <p:spPr>
          <a:xfrm>
            <a:off x="5144938" y="3495955"/>
            <a:ext cx="4320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人们在感受过众多同类物品后对新发现的内容的好奇，而这种好奇往往是短暂的</a:t>
            </a:r>
          </a:p>
        </p:txBody>
      </p:sp>
    </p:spTree>
    <p:extLst>
      <p:ext uri="{BB962C8B-B14F-4D97-AF65-F5344CB8AC3E}">
        <p14:creationId xmlns:p14="http://schemas.microsoft.com/office/powerpoint/2010/main" val="2074272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13548D2-EB8A-426E-81FC-C351E59A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7" y="2550512"/>
            <a:ext cx="1756975" cy="17569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54509D3-A72F-45DD-9735-377A10700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463" y="1714375"/>
            <a:ext cx="1932922" cy="342924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D2FC1B33-9A25-4E2D-B919-C41EBA1C5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426" y="1816669"/>
            <a:ext cx="4268945" cy="322466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2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13548D2-EB8A-426E-81FC-C351E59A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510" y="2550512"/>
            <a:ext cx="1756975" cy="17569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查看源图像">
            <a:extLst>
              <a:ext uri="{FF2B5EF4-FFF2-40B4-BE49-F238E27FC236}">
                <a16:creationId xmlns:a16="http://schemas.microsoft.com/office/drawing/2014/main" id="{AB951B96-BBBF-4473-968B-47B3C2496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975" y="1376891"/>
            <a:ext cx="1507192" cy="150719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查看源图像">
            <a:extLst>
              <a:ext uri="{FF2B5EF4-FFF2-40B4-BE49-F238E27FC236}">
                <a16:creationId xmlns:a16="http://schemas.microsoft.com/office/drawing/2014/main" id="{D1570F8B-63A7-4D46-8F7F-AA941E44C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124" y="1383767"/>
            <a:ext cx="1479499" cy="14045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查看源图像">
            <a:extLst>
              <a:ext uri="{FF2B5EF4-FFF2-40B4-BE49-F238E27FC236}">
                <a16:creationId xmlns:a16="http://schemas.microsoft.com/office/drawing/2014/main" id="{17FCE6E6-C4EC-4587-87C2-CC3A23EA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974" y="3060007"/>
            <a:ext cx="1588687" cy="122490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查看源图像">
            <a:extLst>
              <a:ext uri="{FF2B5EF4-FFF2-40B4-BE49-F238E27FC236}">
                <a16:creationId xmlns:a16="http://schemas.microsoft.com/office/drawing/2014/main" id="{8F6302C1-48EE-42B4-A454-803D67690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429" y="3059170"/>
            <a:ext cx="1253356" cy="12533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查看源图像">
            <a:extLst>
              <a:ext uri="{FF2B5EF4-FFF2-40B4-BE49-F238E27FC236}">
                <a16:creationId xmlns:a16="http://schemas.microsoft.com/office/drawing/2014/main" id="{949F2026-749C-46D6-966F-CD43F610E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974" y="4531481"/>
            <a:ext cx="1609284" cy="126298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查看源图像">
            <a:extLst>
              <a:ext uri="{FF2B5EF4-FFF2-40B4-BE49-F238E27FC236}">
                <a16:creationId xmlns:a16="http://schemas.microsoft.com/office/drawing/2014/main" id="{074952BD-0334-4284-BF6C-E2FD88E6E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70" y="4603219"/>
            <a:ext cx="1447074" cy="119005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7D400F2-8546-4337-A5F7-4088ABEFF9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11052" y="1383767"/>
            <a:ext cx="1454955" cy="28766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BA1C52-182F-4ABE-A10D-2FBC27F8E2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2496" y="4400155"/>
            <a:ext cx="1454955" cy="13931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365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54509D3-A72F-45DD-9735-377A10700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304" y="1714375"/>
            <a:ext cx="1932922" cy="342924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查看源图像">
            <a:extLst>
              <a:ext uri="{FF2B5EF4-FFF2-40B4-BE49-F238E27FC236}">
                <a16:creationId xmlns:a16="http://schemas.microsoft.com/office/drawing/2014/main" id="{5D61B03D-C087-4D1E-A288-02A4B6DBD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461911"/>
            <a:ext cx="5204590" cy="393417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36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D2FC1B33-9A25-4E2D-B919-C41EBA1C5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426" y="1816669"/>
            <a:ext cx="4268945" cy="322466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查看源图像">
            <a:extLst>
              <a:ext uri="{FF2B5EF4-FFF2-40B4-BE49-F238E27FC236}">
                <a16:creationId xmlns:a16="http://schemas.microsoft.com/office/drawing/2014/main" id="{38F518A2-E7B4-4665-981F-3D489B83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92" y="1816669"/>
            <a:ext cx="4299549" cy="322466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137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8BC30D-551E-45D8-893C-B514FD30D983}"/>
              </a:ext>
            </a:extLst>
          </p:cNvPr>
          <p:cNvSpPr txBox="1"/>
          <p:nvPr/>
        </p:nvSpPr>
        <p:spPr>
          <a:xfrm>
            <a:off x="4476750" y="3075057"/>
            <a:ext cx="7258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宣传部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4DD7A-A6A9-4776-9626-ED66D81E49A9}"/>
              </a:ext>
            </a:extLst>
          </p:cNvPr>
          <p:cNvSpPr/>
          <p:nvPr/>
        </p:nvSpPr>
        <p:spPr>
          <a:xfrm>
            <a:off x="-76200" y="0"/>
            <a:ext cx="6724650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C3F33D-7976-42FD-9695-DAC9C7C6141C}"/>
              </a:ext>
            </a:extLst>
          </p:cNvPr>
          <p:cNvSpPr txBox="1"/>
          <p:nvPr/>
        </p:nvSpPr>
        <p:spPr>
          <a:xfrm>
            <a:off x="3676650" y="3123053"/>
            <a:ext cx="7258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UESTC</a:t>
            </a:r>
            <a:endParaRPr lang="zh-CN" altLang="en-US" sz="3500" dirty="0">
              <a:solidFill>
                <a:schemeClr val="tx1">
                  <a:lumMod val="75000"/>
                  <a:lumOff val="2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99" y="2986087"/>
            <a:ext cx="914801" cy="8858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3AD7AF6-CDE0-4EFB-8A48-8F2B4E983AB5}"/>
              </a:ext>
            </a:extLst>
          </p:cNvPr>
          <p:cNvSpPr/>
          <p:nvPr/>
        </p:nvSpPr>
        <p:spPr>
          <a:xfrm>
            <a:off x="3676650" y="-180976"/>
            <a:ext cx="1961949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3143250" y="-361950"/>
            <a:ext cx="342699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86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08847" y="-2057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68D6CE-D6E9-41DC-9B96-91C9E2541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4816942"/>
            <a:ext cx="8319911" cy="6479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D0E65E-E090-467D-BFB9-B54CD48B5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839" y="2033247"/>
            <a:ext cx="1408472" cy="14084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729F847A-8F97-4421-ACB4-0D52B74616A9}"/>
              </a:ext>
            </a:extLst>
          </p:cNvPr>
          <p:cNvGrpSpPr/>
          <p:nvPr/>
        </p:nvGrpSpPr>
        <p:grpSpPr>
          <a:xfrm>
            <a:off x="4687528" y="1999958"/>
            <a:ext cx="1408472" cy="1408472"/>
            <a:chOff x="4687528" y="1999958"/>
            <a:chExt cx="1408472" cy="140847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41511AC-A312-41C9-81CF-E87930D38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528" y="1999958"/>
              <a:ext cx="1408472" cy="140847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B5D859B-E809-406D-9163-583BC55A7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9497" y="2234568"/>
              <a:ext cx="271566" cy="271566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A3532A4-97A8-4591-942E-8035929A1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9497" y="2581883"/>
              <a:ext cx="271567" cy="2715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1E6B4FE-D2A9-442E-B554-26F0951DC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055" y="2590533"/>
              <a:ext cx="271567" cy="27156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699C799-A55F-4FFE-BAB9-D1AED5FA7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835" y="2234569"/>
              <a:ext cx="271566" cy="271566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A2C1DE4-9334-4043-A60E-5E14ACD2E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055" y="2914075"/>
              <a:ext cx="271566" cy="27156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47379934-01C9-4700-99CB-D62C3F4E1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884" y="2234567"/>
              <a:ext cx="271567" cy="271567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8B1FFF44-4E60-4BE4-A436-415641BD8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360" y="2581883"/>
              <a:ext cx="271567" cy="271567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D70C070-034B-4F8A-A5EA-0106F2D2A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892" y="2920855"/>
              <a:ext cx="271567" cy="271567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777D04B-6832-481D-A75D-C7646002A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7729" y="2914075"/>
              <a:ext cx="271567" cy="271567"/>
            </a:xfrm>
            <a:prstGeom prst="rect">
              <a:avLst/>
            </a:prstGeom>
          </p:spPr>
        </p:pic>
      </p:grpSp>
      <p:pic>
        <p:nvPicPr>
          <p:cNvPr id="9217" name="图形 9216" descr="线箭头轻微弯曲">
            <a:extLst>
              <a:ext uri="{FF2B5EF4-FFF2-40B4-BE49-F238E27FC236}">
                <a16:creationId xmlns:a16="http://schemas.microsoft.com/office/drawing/2014/main" id="{25586D21-7DF5-4677-ABAD-D6D933CAC2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74691" y="2361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4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8485" y="3014440"/>
            <a:ext cx="443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平面设计基本定理？</a:t>
            </a:r>
          </a:p>
        </p:txBody>
      </p:sp>
    </p:spTree>
    <p:extLst>
      <p:ext uri="{BB962C8B-B14F-4D97-AF65-F5344CB8AC3E}">
        <p14:creationId xmlns:p14="http://schemas.microsoft.com/office/powerpoint/2010/main" val="3092811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">
            <a:extLst>
              <a:ext uri="{FF2B5EF4-FFF2-40B4-BE49-F238E27FC236}">
                <a16:creationId xmlns:a16="http://schemas.microsoft.com/office/drawing/2014/main" id="{1EB0B608-63E2-4B9D-B692-49AFABD3E187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0" y="0"/>
            <a:ext cx="871537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D95CCB-A375-4ED9-8139-25AD755509F4}"/>
              </a:ext>
            </a:extLst>
          </p:cNvPr>
          <p:cNvCxnSpPr/>
          <p:nvPr/>
        </p:nvCxnSpPr>
        <p:spPr>
          <a:xfrm flipV="1">
            <a:off x="479425" y="3419475"/>
            <a:ext cx="11233150" cy="9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10B6406-60C2-42EA-A64A-01CFD3E34332}"/>
              </a:ext>
            </a:extLst>
          </p:cNvPr>
          <p:cNvSpPr txBox="1"/>
          <p:nvPr/>
        </p:nvSpPr>
        <p:spPr>
          <a:xfrm>
            <a:off x="3775834" y="2737930"/>
            <a:ext cx="464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平面设计基本定理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591554-73CE-44CE-B0CE-1776904F5808}"/>
              </a:ext>
            </a:extLst>
          </p:cNvPr>
          <p:cNvSpPr txBox="1"/>
          <p:nvPr/>
        </p:nvSpPr>
        <p:spPr>
          <a:xfrm>
            <a:off x="3775834" y="3546418"/>
            <a:ext cx="464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格式塔视知觉原理</a:t>
            </a:r>
          </a:p>
        </p:txBody>
      </p:sp>
    </p:spTree>
    <p:extLst>
      <p:ext uri="{BB962C8B-B14F-4D97-AF65-F5344CB8AC3E}">
        <p14:creationId xmlns:p14="http://schemas.microsoft.com/office/powerpoint/2010/main" val="312086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0" y="0"/>
            <a:ext cx="871537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881795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</p:spTree>
    <p:extLst>
      <p:ext uri="{BB962C8B-B14F-4D97-AF65-F5344CB8AC3E}">
        <p14:creationId xmlns:p14="http://schemas.microsoft.com/office/powerpoint/2010/main" val="3172864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F29C2981-349D-4839-B182-0B2B549B0D4D}"/>
              </a:ext>
            </a:extLst>
          </p:cNvPr>
          <p:cNvSpPr/>
          <p:nvPr/>
        </p:nvSpPr>
        <p:spPr>
          <a:xfrm>
            <a:off x="4904895" y="2567494"/>
            <a:ext cx="2385332" cy="2385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C853A0E-74C1-420C-9DCD-FCB20487EFEA}"/>
              </a:ext>
            </a:extLst>
          </p:cNvPr>
          <p:cNvSpPr txBox="1"/>
          <p:nvPr/>
        </p:nvSpPr>
        <p:spPr>
          <a:xfrm>
            <a:off x="3481387" y="1676293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12F11B8-F6E8-4429-9366-3EFA88CADFA0}"/>
              </a:ext>
            </a:extLst>
          </p:cNvPr>
          <p:cNvSpPr txBox="1"/>
          <p:nvPr/>
        </p:nvSpPr>
        <p:spPr>
          <a:xfrm>
            <a:off x="5292091" y="284966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EEE5B94-C73F-4EE6-8933-2C5D31E71D8F}"/>
              </a:ext>
            </a:extLst>
          </p:cNvPr>
          <p:cNvSpPr txBox="1"/>
          <p:nvPr/>
        </p:nvSpPr>
        <p:spPr>
          <a:xfrm>
            <a:off x="5806440" y="2840667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EC53754-D104-401B-9D9A-C2BA8FD9C019}"/>
              </a:ext>
            </a:extLst>
          </p:cNvPr>
          <p:cNvSpPr txBox="1"/>
          <p:nvPr/>
        </p:nvSpPr>
        <p:spPr>
          <a:xfrm>
            <a:off x="6320789" y="284966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12BAAD3-7815-49F9-8BBE-21E5EBF73434}"/>
              </a:ext>
            </a:extLst>
          </p:cNvPr>
          <p:cNvSpPr txBox="1"/>
          <p:nvPr/>
        </p:nvSpPr>
        <p:spPr>
          <a:xfrm>
            <a:off x="6282913" y="3376920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4D44BC0-C2A3-4184-91E2-0AAF3EDC9034}"/>
              </a:ext>
            </a:extLst>
          </p:cNvPr>
          <p:cNvSpPr txBox="1"/>
          <p:nvPr/>
        </p:nvSpPr>
        <p:spPr>
          <a:xfrm>
            <a:off x="5292090" y="3376919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2038324-08D1-4151-AC38-806F5C0D087E}"/>
              </a:ext>
            </a:extLst>
          </p:cNvPr>
          <p:cNvSpPr txBox="1"/>
          <p:nvPr/>
        </p:nvSpPr>
        <p:spPr>
          <a:xfrm>
            <a:off x="5811424" y="3371598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2DEB702-EBD7-4ED0-BFD1-31B9A4DFF466}"/>
              </a:ext>
            </a:extLst>
          </p:cNvPr>
          <p:cNvSpPr txBox="1"/>
          <p:nvPr/>
        </p:nvSpPr>
        <p:spPr>
          <a:xfrm>
            <a:off x="5292089" y="3934655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05C4ED9-FA8C-43C6-839A-9B19C2731401}"/>
              </a:ext>
            </a:extLst>
          </p:cNvPr>
          <p:cNvSpPr txBox="1"/>
          <p:nvPr/>
        </p:nvSpPr>
        <p:spPr>
          <a:xfrm>
            <a:off x="5813696" y="3934654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F2189B9-E303-4B52-BE76-D364AF21D3FE}"/>
              </a:ext>
            </a:extLst>
          </p:cNvPr>
          <p:cNvSpPr txBox="1"/>
          <p:nvPr/>
        </p:nvSpPr>
        <p:spPr>
          <a:xfrm>
            <a:off x="6282911" y="3934654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2642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74E75B85-0D59-4382-9F8F-3B31C67C2193}"/>
              </a:ext>
            </a:extLst>
          </p:cNvPr>
          <p:cNvSpPr/>
          <p:nvPr/>
        </p:nvSpPr>
        <p:spPr>
          <a:xfrm>
            <a:off x="2258646" y="2571750"/>
            <a:ext cx="2385332" cy="2385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7F0DFCCD-4CB8-4081-91C5-02A46834226F}"/>
              </a:ext>
            </a:extLst>
          </p:cNvPr>
          <p:cNvSpPr/>
          <p:nvPr/>
        </p:nvSpPr>
        <p:spPr>
          <a:xfrm>
            <a:off x="4904895" y="2567494"/>
            <a:ext cx="2385332" cy="2385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C251A9DB-3E80-40D7-BB99-3266F7934805}"/>
              </a:ext>
            </a:extLst>
          </p:cNvPr>
          <p:cNvSpPr/>
          <p:nvPr/>
        </p:nvSpPr>
        <p:spPr>
          <a:xfrm>
            <a:off x="7548022" y="2586943"/>
            <a:ext cx="2385332" cy="2385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61F8B79-FBF9-496C-A0B4-50686BECBBF4}"/>
              </a:ext>
            </a:extLst>
          </p:cNvPr>
          <p:cNvSpPr txBox="1"/>
          <p:nvPr/>
        </p:nvSpPr>
        <p:spPr>
          <a:xfrm>
            <a:off x="3481387" y="1676293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F6A8D8-3787-4EE3-BFD0-F25C8CAFCFB3}"/>
              </a:ext>
            </a:extLst>
          </p:cNvPr>
          <p:cNvSpPr txBox="1"/>
          <p:nvPr/>
        </p:nvSpPr>
        <p:spPr>
          <a:xfrm>
            <a:off x="2390143" y="2849662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B5D980-ACAC-43AB-A262-866537B9601C}"/>
              </a:ext>
            </a:extLst>
          </p:cNvPr>
          <p:cNvSpPr txBox="1"/>
          <p:nvPr/>
        </p:nvSpPr>
        <p:spPr>
          <a:xfrm>
            <a:off x="3190242" y="2840666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DC966D-F629-4BC5-9766-2B89221F0AC0}"/>
              </a:ext>
            </a:extLst>
          </p:cNvPr>
          <p:cNvSpPr txBox="1"/>
          <p:nvPr/>
        </p:nvSpPr>
        <p:spPr>
          <a:xfrm>
            <a:off x="3990341" y="2849662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060982-4FFA-4080-8A37-8E01C6137185}"/>
              </a:ext>
            </a:extLst>
          </p:cNvPr>
          <p:cNvSpPr txBox="1"/>
          <p:nvPr/>
        </p:nvSpPr>
        <p:spPr>
          <a:xfrm>
            <a:off x="3952465" y="3376919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5FED414-A71A-43DD-9F12-D258F311A234}"/>
              </a:ext>
            </a:extLst>
          </p:cNvPr>
          <p:cNvSpPr txBox="1"/>
          <p:nvPr/>
        </p:nvSpPr>
        <p:spPr>
          <a:xfrm>
            <a:off x="2390142" y="3376918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6C8E119-856C-4401-A746-DACD3BB4DA98}"/>
              </a:ext>
            </a:extLst>
          </p:cNvPr>
          <p:cNvSpPr txBox="1"/>
          <p:nvPr/>
        </p:nvSpPr>
        <p:spPr>
          <a:xfrm>
            <a:off x="3195226" y="3371597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255302C-512A-44B3-A248-8E79B21777B2}"/>
              </a:ext>
            </a:extLst>
          </p:cNvPr>
          <p:cNvSpPr txBox="1"/>
          <p:nvPr/>
        </p:nvSpPr>
        <p:spPr>
          <a:xfrm>
            <a:off x="2390141" y="3934654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3030217-D03F-4A38-9611-D188D5EAAE25}"/>
              </a:ext>
            </a:extLst>
          </p:cNvPr>
          <p:cNvSpPr txBox="1"/>
          <p:nvPr/>
        </p:nvSpPr>
        <p:spPr>
          <a:xfrm>
            <a:off x="3197498" y="393465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0D343A-4BC9-4AD8-9136-8B8BACA0E4B2}"/>
              </a:ext>
            </a:extLst>
          </p:cNvPr>
          <p:cNvSpPr txBox="1"/>
          <p:nvPr/>
        </p:nvSpPr>
        <p:spPr>
          <a:xfrm>
            <a:off x="3952463" y="393465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965711-2DE4-4EC5-B3C6-338B29FD8641}"/>
              </a:ext>
            </a:extLst>
          </p:cNvPr>
          <p:cNvSpPr txBox="1"/>
          <p:nvPr/>
        </p:nvSpPr>
        <p:spPr>
          <a:xfrm>
            <a:off x="5292091" y="284966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8E2085-4D45-4ABA-91FB-D2147A733B8C}"/>
              </a:ext>
            </a:extLst>
          </p:cNvPr>
          <p:cNvSpPr txBox="1"/>
          <p:nvPr/>
        </p:nvSpPr>
        <p:spPr>
          <a:xfrm>
            <a:off x="5806440" y="2840667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9BEDE8-2399-40EE-A899-7C8AE852138F}"/>
              </a:ext>
            </a:extLst>
          </p:cNvPr>
          <p:cNvSpPr txBox="1"/>
          <p:nvPr/>
        </p:nvSpPr>
        <p:spPr>
          <a:xfrm>
            <a:off x="6320789" y="284966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F15CC4-1FD1-4FD6-8897-E7AE4E4EF47C}"/>
              </a:ext>
            </a:extLst>
          </p:cNvPr>
          <p:cNvSpPr txBox="1"/>
          <p:nvPr/>
        </p:nvSpPr>
        <p:spPr>
          <a:xfrm>
            <a:off x="6282913" y="3376920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651229-294A-4771-BC76-12C2A84898F2}"/>
              </a:ext>
            </a:extLst>
          </p:cNvPr>
          <p:cNvSpPr txBox="1"/>
          <p:nvPr/>
        </p:nvSpPr>
        <p:spPr>
          <a:xfrm>
            <a:off x="5292090" y="3376919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E7A936-BB4B-4E0F-918D-7A0A4E25CF2A}"/>
              </a:ext>
            </a:extLst>
          </p:cNvPr>
          <p:cNvSpPr txBox="1"/>
          <p:nvPr/>
        </p:nvSpPr>
        <p:spPr>
          <a:xfrm>
            <a:off x="5811424" y="3371598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7BD940-ACC7-4C6A-8A34-3E0622DFCFDD}"/>
              </a:ext>
            </a:extLst>
          </p:cNvPr>
          <p:cNvSpPr txBox="1"/>
          <p:nvPr/>
        </p:nvSpPr>
        <p:spPr>
          <a:xfrm>
            <a:off x="5292089" y="3934655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3FB3FCB-E2D0-471F-998B-7F0950AA6FBC}"/>
              </a:ext>
            </a:extLst>
          </p:cNvPr>
          <p:cNvSpPr txBox="1"/>
          <p:nvPr/>
        </p:nvSpPr>
        <p:spPr>
          <a:xfrm>
            <a:off x="5813696" y="3934654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88260B9-4D89-4B9C-913B-8C4138AE46B0}"/>
              </a:ext>
            </a:extLst>
          </p:cNvPr>
          <p:cNvSpPr txBox="1"/>
          <p:nvPr/>
        </p:nvSpPr>
        <p:spPr>
          <a:xfrm>
            <a:off x="6282911" y="3934654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A3D8678-B3C1-49A0-A42F-DB5A0C90C80B}"/>
              </a:ext>
            </a:extLst>
          </p:cNvPr>
          <p:cNvSpPr txBox="1"/>
          <p:nvPr/>
        </p:nvSpPr>
        <p:spPr>
          <a:xfrm>
            <a:off x="7928404" y="2563911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0DE96CB-45A1-4981-879B-962F0CD097BE}"/>
              </a:ext>
            </a:extLst>
          </p:cNvPr>
          <p:cNvSpPr txBox="1"/>
          <p:nvPr/>
        </p:nvSpPr>
        <p:spPr>
          <a:xfrm>
            <a:off x="8442753" y="2554915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BFC7D2-E05D-497E-B1CC-272516EAFE30}"/>
              </a:ext>
            </a:extLst>
          </p:cNvPr>
          <p:cNvSpPr txBox="1"/>
          <p:nvPr/>
        </p:nvSpPr>
        <p:spPr>
          <a:xfrm>
            <a:off x="8957102" y="2563911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5087692-3D6C-4C51-BA54-4C06BA062B4D}"/>
              </a:ext>
            </a:extLst>
          </p:cNvPr>
          <p:cNvSpPr txBox="1"/>
          <p:nvPr/>
        </p:nvSpPr>
        <p:spPr>
          <a:xfrm>
            <a:off x="8919226" y="3376918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AD7D24C-2700-4553-A88B-083BF242A0C4}"/>
              </a:ext>
            </a:extLst>
          </p:cNvPr>
          <p:cNvSpPr txBox="1"/>
          <p:nvPr/>
        </p:nvSpPr>
        <p:spPr>
          <a:xfrm>
            <a:off x="7928403" y="3376917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4451891-CA45-4E45-97B0-6419BC16790B}"/>
              </a:ext>
            </a:extLst>
          </p:cNvPr>
          <p:cNvSpPr txBox="1"/>
          <p:nvPr/>
        </p:nvSpPr>
        <p:spPr>
          <a:xfrm>
            <a:off x="8447737" y="3371596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AD80006-B713-4DA7-90E4-8F73CF5AFF00}"/>
              </a:ext>
            </a:extLst>
          </p:cNvPr>
          <p:cNvSpPr txBox="1"/>
          <p:nvPr/>
        </p:nvSpPr>
        <p:spPr>
          <a:xfrm>
            <a:off x="7928402" y="422040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EE98CED-C50D-40EE-804B-D9D3F7ACE716}"/>
              </a:ext>
            </a:extLst>
          </p:cNvPr>
          <p:cNvSpPr txBox="1"/>
          <p:nvPr/>
        </p:nvSpPr>
        <p:spPr>
          <a:xfrm>
            <a:off x="8450009" y="4220402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0087905-8850-467F-B6A2-A893CC0E75F1}"/>
              </a:ext>
            </a:extLst>
          </p:cNvPr>
          <p:cNvSpPr txBox="1"/>
          <p:nvPr/>
        </p:nvSpPr>
        <p:spPr>
          <a:xfrm>
            <a:off x="8919224" y="4220402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13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F29C2981-349D-4839-B182-0B2B549B0D4D}"/>
              </a:ext>
            </a:extLst>
          </p:cNvPr>
          <p:cNvSpPr/>
          <p:nvPr/>
        </p:nvSpPr>
        <p:spPr>
          <a:xfrm>
            <a:off x="846992" y="1481985"/>
            <a:ext cx="3825875" cy="3909165"/>
          </a:xfrm>
          <a:prstGeom prst="roundRect">
            <a:avLst>
              <a:gd name="adj" fmla="val 4219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C853A0E-74C1-420C-9DCD-FCB20487EFEA}"/>
              </a:ext>
            </a:extLst>
          </p:cNvPr>
          <p:cNvSpPr txBox="1"/>
          <p:nvPr/>
        </p:nvSpPr>
        <p:spPr>
          <a:xfrm>
            <a:off x="5362011" y="2838343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4DFD35-EED0-4ED3-9438-9A4174205B72}"/>
              </a:ext>
            </a:extLst>
          </p:cNvPr>
          <p:cNvSpPr txBox="1"/>
          <p:nvPr/>
        </p:nvSpPr>
        <p:spPr>
          <a:xfrm>
            <a:off x="1058556" y="1882095"/>
            <a:ext cx="34027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格式塔心理学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又叫完形心理学，是西方现代心理学的主要学派之一。上个世纪初，奥地利及德国的心理学家创立了格式塔理论（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Gestalt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），它强调经验和行为的整体性，反对当时流行的构造主义元素学说和行为主义“刺激－反应”公式，认为整体不等于部分之和，意识不等于感觉元素的集合，行为不等于反射弧的循环。</a:t>
            </a:r>
          </a:p>
        </p:txBody>
      </p:sp>
    </p:spTree>
    <p:extLst>
      <p:ext uri="{BB962C8B-B14F-4D97-AF65-F5344CB8AC3E}">
        <p14:creationId xmlns:p14="http://schemas.microsoft.com/office/powerpoint/2010/main" val="2067738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F29C2981-349D-4839-B182-0B2B549B0D4D}"/>
              </a:ext>
            </a:extLst>
          </p:cNvPr>
          <p:cNvSpPr/>
          <p:nvPr/>
        </p:nvSpPr>
        <p:spPr>
          <a:xfrm>
            <a:off x="846992" y="624735"/>
            <a:ext cx="3825875" cy="5729081"/>
          </a:xfrm>
          <a:prstGeom prst="roundRect">
            <a:avLst>
              <a:gd name="adj" fmla="val 4219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4DFD35-EED0-4ED3-9438-9A4174205B72}"/>
              </a:ext>
            </a:extLst>
          </p:cNvPr>
          <p:cNvSpPr txBox="1"/>
          <p:nvPr/>
        </p:nvSpPr>
        <p:spPr>
          <a:xfrm>
            <a:off x="1058556" y="1024845"/>
            <a:ext cx="3402746" cy="459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格式塔心理学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又叫完形心理学，是西方现代心理学的主要学派之一。上个世纪初，奥地利及德国的心理学家创立了格式塔理论（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Gestalt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），它强调经验和行为的整体性，反对当时流行的构造主义元素学说和行为主义“刺激－反应”公式，认为整体不等于部分之和，意识不等于感觉元素的集合，行为不等于反射弧的循环。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58D8F6-E1DF-42A2-B684-2BA55294809E}"/>
              </a:ext>
            </a:extLst>
          </p:cNvPr>
          <p:cNvSpPr txBox="1"/>
          <p:nvPr/>
        </p:nvSpPr>
        <p:spPr>
          <a:xfrm>
            <a:off x="5362011" y="2838343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</p:spTree>
    <p:extLst>
      <p:ext uri="{BB962C8B-B14F-4D97-AF65-F5344CB8AC3E}">
        <p14:creationId xmlns:p14="http://schemas.microsoft.com/office/powerpoint/2010/main" val="283394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F29C2981-349D-4839-B182-0B2B549B0D4D}"/>
              </a:ext>
            </a:extLst>
          </p:cNvPr>
          <p:cNvSpPr/>
          <p:nvPr/>
        </p:nvSpPr>
        <p:spPr>
          <a:xfrm>
            <a:off x="1114425" y="1143000"/>
            <a:ext cx="3276600" cy="4391025"/>
          </a:xfrm>
          <a:prstGeom prst="roundRect">
            <a:avLst>
              <a:gd name="adj" fmla="val 4219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4DFD35-EED0-4ED3-9438-9A4174205B72}"/>
              </a:ext>
            </a:extLst>
          </p:cNvPr>
          <p:cNvSpPr txBox="1"/>
          <p:nvPr/>
        </p:nvSpPr>
        <p:spPr>
          <a:xfrm>
            <a:off x="1058556" y="1024845"/>
            <a:ext cx="3402746" cy="459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格式塔心理学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又叫完形心理学，是西方现代心理学的主要学派之一。上个世纪初，奥地利及德国的心理学家创立了格式塔理论（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Gestalt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），它强调经验和行为的整体性，反对当时流行的构造主义元素学说和行为主义“刺激－反应”公式，认为整体不等于部分之和，意识不等于感觉元素的集合，行为不等于反射弧的循环。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EA1016-D634-407B-B8A9-DFA8DA3A4333}"/>
              </a:ext>
            </a:extLst>
          </p:cNvPr>
          <p:cNvSpPr txBox="1"/>
          <p:nvPr/>
        </p:nvSpPr>
        <p:spPr>
          <a:xfrm>
            <a:off x="5362011" y="2838343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</p:spTree>
    <p:extLst>
      <p:ext uri="{BB962C8B-B14F-4D97-AF65-F5344CB8AC3E}">
        <p14:creationId xmlns:p14="http://schemas.microsoft.com/office/powerpoint/2010/main" val="1206562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229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连续律，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沿着某一平直或曲折的线排列的元素比不被排列在同一线上的元素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更具有整体性</a:t>
            </a:r>
          </a:p>
        </p:txBody>
      </p:sp>
    </p:spTree>
    <p:extLst>
      <p:ext uri="{BB962C8B-B14F-4D97-AF65-F5344CB8AC3E}">
        <p14:creationId xmlns:p14="http://schemas.microsoft.com/office/powerpoint/2010/main" val="1680550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8BC30D-551E-45D8-893C-B514FD30D983}"/>
              </a:ext>
            </a:extLst>
          </p:cNvPr>
          <p:cNvSpPr txBox="1"/>
          <p:nvPr/>
        </p:nvSpPr>
        <p:spPr>
          <a:xfrm>
            <a:off x="6819900" y="3075057"/>
            <a:ext cx="7258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宣传部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4DD7A-A6A9-4776-9626-ED66D81E49A9}"/>
              </a:ext>
            </a:extLst>
          </p:cNvPr>
          <p:cNvSpPr/>
          <p:nvPr/>
        </p:nvSpPr>
        <p:spPr>
          <a:xfrm>
            <a:off x="-76200" y="0"/>
            <a:ext cx="6724650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C3F33D-7976-42FD-9695-DAC9C7C6141C}"/>
              </a:ext>
            </a:extLst>
          </p:cNvPr>
          <p:cNvSpPr txBox="1"/>
          <p:nvPr/>
        </p:nvSpPr>
        <p:spPr>
          <a:xfrm>
            <a:off x="3676650" y="3123053"/>
            <a:ext cx="7258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UESTC</a:t>
            </a:r>
            <a:endParaRPr lang="zh-CN" altLang="en-US" sz="3500" dirty="0">
              <a:solidFill>
                <a:schemeClr val="tx1">
                  <a:lumMod val="75000"/>
                  <a:lumOff val="2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99" y="2986087"/>
            <a:ext cx="914801" cy="8858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3AD7AF6-CDE0-4EFB-8A48-8F2B4E983AB5}"/>
              </a:ext>
            </a:extLst>
          </p:cNvPr>
          <p:cNvSpPr/>
          <p:nvPr/>
        </p:nvSpPr>
        <p:spPr>
          <a:xfrm>
            <a:off x="5295900" y="-180976"/>
            <a:ext cx="342699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3143250" y="-361950"/>
            <a:ext cx="342699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A3D8A41-7881-4619-85B1-F6F74B059513}"/>
              </a:ext>
            </a:extLst>
          </p:cNvPr>
          <p:cNvCxnSpPr/>
          <p:nvPr/>
        </p:nvCxnSpPr>
        <p:spPr>
          <a:xfrm>
            <a:off x="-9126199" y="3429000"/>
            <a:ext cx="90011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AEF9E3C-E29A-4AAE-B67B-DF5A8DEFE97A}"/>
              </a:ext>
            </a:extLst>
          </p:cNvPr>
          <p:cNvSpPr txBox="1"/>
          <p:nvPr/>
        </p:nvSpPr>
        <p:spPr>
          <a:xfrm>
            <a:off x="-5984748" y="2660720"/>
            <a:ext cx="7419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4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F3814CE-1A22-4123-8E45-3A8EC0C28AB2}"/>
              </a:ext>
            </a:extLst>
          </p:cNvPr>
          <p:cNvCxnSpPr>
            <a:cxnSpLocks/>
          </p:cNvCxnSpPr>
          <p:nvPr/>
        </p:nvCxnSpPr>
        <p:spPr>
          <a:xfrm>
            <a:off x="12282964" y="3419475"/>
            <a:ext cx="28670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C0DB569-45E8-4ECC-989B-9A9FD09E6381}"/>
              </a:ext>
            </a:extLst>
          </p:cNvPr>
          <p:cNvSpPr txBox="1"/>
          <p:nvPr/>
        </p:nvSpPr>
        <p:spPr>
          <a:xfrm>
            <a:off x="12908732" y="3142476"/>
            <a:ext cx="93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sz="12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85B489-7022-4416-8BBB-924FC9CE25E8}"/>
              </a:ext>
            </a:extLst>
          </p:cNvPr>
          <p:cNvSpPr txBox="1"/>
          <p:nvPr/>
        </p:nvSpPr>
        <p:spPr>
          <a:xfrm>
            <a:off x="12410463" y="3448794"/>
            <a:ext cx="111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王兆楠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2016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A352C0-5D2C-4807-BAC1-402D94308193}"/>
              </a:ext>
            </a:extLst>
          </p:cNvPr>
          <p:cNvSpPr txBox="1"/>
          <p:nvPr/>
        </p:nvSpPr>
        <p:spPr>
          <a:xfrm>
            <a:off x="6105525" y="2710345"/>
            <a:ext cx="5229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连续律，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沿着某一平直或曲折的线排列的元素比不被排列在同一线上的元素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更具有整体性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D75E9A28-C7E4-4E5B-A258-B8270EE1A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49" y="973681"/>
            <a:ext cx="5617327" cy="504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02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A352C0-5D2C-4807-BAC1-402D94308193}"/>
              </a:ext>
            </a:extLst>
          </p:cNvPr>
          <p:cNvSpPr txBox="1"/>
          <p:nvPr/>
        </p:nvSpPr>
        <p:spPr>
          <a:xfrm>
            <a:off x="6105525" y="2710345"/>
            <a:ext cx="5229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连续律，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沿着某一平直或曲折的线排列的元素比不被排列在同一线上的元素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更具有整体性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34EC285-3FAC-4601-8CFF-77D1001FF177}"/>
              </a:ext>
            </a:extLst>
          </p:cNvPr>
          <p:cNvSpPr/>
          <p:nvPr/>
        </p:nvSpPr>
        <p:spPr>
          <a:xfrm>
            <a:off x="599595" y="2236334"/>
            <a:ext cx="2385332" cy="2385332"/>
          </a:xfrm>
          <a:prstGeom prst="roundRect">
            <a:avLst>
              <a:gd name="adj" fmla="val 8681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A55FF2-9FA4-44C3-B40B-9F250F84C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30" y="2426854"/>
            <a:ext cx="1968500" cy="2004291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0E5A556-0146-4473-9106-0400E61743A9}"/>
              </a:ext>
            </a:extLst>
          </p:cNvPr>
          <p:cNvSpPr/>
          <p:nvPr/>
        </p:nvSpPr>
        <p:spPr>
          <a:xfrm>
            <a:off x="3176762" y="2236334"/>
            <a:ext cx="2385332" cy="2385332"/>
          </a:xfrm>
          <a:prstGeom prst="roundRect">
            <a:avLst>
              <a:gd name="adj" fmla="val 8681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976BC66-EAF6-43CA-BFC5-E801D08E38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2595561"/>
            <a:ext cx="12668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5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A352C0-5D2C-4807-BAC1-402D94308193}"/>
              </a:ext>
            </a:extLst>
          </p:cNvPr>
          <p:cNvSpPr txBox="1"/>
          <p:nvPr/>
        </p:nvSpPr>
        <p:spPr>
          <a:xfrm>
            <a:off x="6105525" y="2710345"/>
            <a:ext cx="5229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连续律，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沿着某一平直或曲折的线排列的元素比不被排列在同一线上的元素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更具有整体性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34EC285-3FAC-4601-8CFF-77D1001FF177}"/>
              </a:ext>
            </a:extLst>
          </p:cNvPr>
          <p:cNvSpPr/>
          <p:nvPr/>
        </p:nvSpPr>
        <p:spPr>
          <a:xfrm>
            <a:off x="599595" y="2236334"/>
            <a:ext cx="2385332" cy="2385332"/>
          </a:xfrm>
          <a:prstGeom prst="roundRect">
            <a:avLst>
              <a:gd name="adj" fmla="val 8681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0E5A556-0146-4473-9106-0400E61743A9}"/>
              </a:ext>
            </a:extLst>
          </p:cNvPr>
          <p:cNvSpPr/>
          <p:nvPr/>
        </p:nvSpPr>
        <p:spPr>
          <a:xfrm>
            <a:off x="3176762" y="2236334"/>
            <a:ext cx="2385332" cy="2385332"/>
          </a:xfrm>
          <a:prstGeom prst="roundRect">
            <a:avLst>
              <a:gd name="adj" fmla="val 8681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D8C569-4C77-41A2-BC59-D02BDA1F2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463589"/>
            <a:ext cx="1871513" cy="19308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4FB902-B1E0-42E5-BF36-A8D518588C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347" y="2386253"/>
            <a:ext cx="1940162" cy="208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67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956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E406406-2592-4D48-8A3B-F59098A17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2005443"/>
            <a:ext cx="5953126" cy="2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909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D9907B-7ED7-42B9-8C31-F1D09A789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2" y="1567433"/>
            <a:ext cx="5229226" cy="34861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4318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D2BBCB-4F5F-40A5-8388-5DAEC2F57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1911878"/>
            <a:ext cx="3225800" cy="21505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07BD79-4018-4A94-BBBD-FDFC3A7AB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900" y="1514475"/>
            <a:ext cx="2872449" cy="287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24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E3F3ED-A301-4CE5-86F9-EC36EA70C31D}"/>
              </a:ext>
            </a:extLst>
          </p:cNvPr>
          <p:cNvSpPr/>
          <p:nvPr/>
        </p:nvSpPr>
        <p:spPr>
          <a:xfrm>
            <a:off x="479425" y="2114550"/>
            <a:ext cx="2628900" cy="2628900"/>
          </a:xfrm>
          <a:prstGeom prst="roundRect">
            <a:avLst>
              <a:gd name="adj" fmla="val 4348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4A3AF24-4B03-4DEE-81C8-46272AD6E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7" y="2505248"/>
            <a:ext cx="2228855" cy="2228855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E145AAF-9834-4614-A2DB-8B3D5993B02A}"/>
              </a:ext>
            </a:extLst>
          </p:cNvPr>
          <p:cNvSpPr/>
          <p:nvPr/>
        </p:nvSpPr>
        <p:spPr>
          <a:xfrm>
            <a:off x="3308347" y="2105203"/>
            <a:ext cx="2628900" cy="2628900"/>
          </a:xfrm>
          <a:prstGeom prst="roundRect">
            <a:avLst>
              <a:gd name="adj" fmla="val 4348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AEB94FA-C7A0-4936-B8D3-8BC32D5BF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69" y="1857726"/>
            <a:ext cx="2228855" cy="22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78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F4CF1A6-E00C-4C6C-B48A-D784C0C78C34}"/>
              </a:ext>
            </a:extLst>
          </p:cNvPr>
          <p:cNvSpPr/>
          <p:nvPr/>
        </p:nvSpPr>
        <p:spPr>
          <a:xfrm>
            <a:off x="1793875" y="2114550"/>
            <a:ext cx="2628900" cy="2628900"/>
          </a:xfrm>
          <a:prstGeom prst="roundRect">
            <a:avLst>
              <a:gd name="adj" fmla="val 4348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6F6AAB-7CE3-46CF-877A-F714F046CA8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97" y="1867073"/>
            <a:ext cx="2228855" cy="22288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9F15FC-00D1-4096-B3A2-1A6557805C90}"/>
              </a:ext>
            </a:extLst>
          </p:cNvPr>
          <p:cNvSpPr txBox="1"/>
          <p:nvPr/>
        </p:nvSpPr>
        <p:spPr>
          <a:xfrm>
            <a:off x="2326479" y="4019728"/>
            <a:ext cx="15636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chemeClr val="accent2">
                    <a:lumMod val="7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SUNSHINE</a:t>
            </a:r>
            <a:endParaRPr lang="zh-CN" altLang="en-US" sz="2100" dirty="0">
              <a:solidFill>
                <a:schemeClr val="accent2">
                  <a:lumMod val="75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4445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146" name="Picture 2" descr="查看源图像">
            <a:extLst>
              <a:ext uri="{FF2B5EF4-FFF2-40B4-BE49-F238E27FC236}">
                <a16:creationId xmlns:a16="http://schemas.microsoft.com/office/drawing/2014/main" id="{1A71F256-A97E-49B8-82D2-9E5E4322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09" y="2665888"/>
            <a:ext cx="601583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1B6BCC-32AF-4ED2-BF71-8473D27D27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75" y="1728478"/>
            <a:ext cx="3543300" cy="61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6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8BC30D-551E-45D8-893C-B514FD30D983}"/>
              </a:ext>
            </a:extLst>
          </p:cNvPr>
          <p:cNvSpPr txBox="1"/>
          <p:nvPr/>
        </p:nvSpPr>
        <p:spPr>
          <a:xfrm>
            <a:off x="6819900" y="3075057"/>
            <a:ext cx="7258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宣传部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4DD7A-A6A9-4776-9626-ED66D81E49A9}"/>
              </a:ext>
            </a:extLst>
          </p:cNvPr>
          <p:cNvSpPr/>
          <p:nvPr/>
        </p:nvSpPr>
        <p:spPr>
          <a:xfrm>
            <a:off x="-76201" y="0"/>
            <a:ext cx="10334827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C3F33D-7976-42FD-9695-DAC9C7C6141C}"/>
              </a:ext>
            </a:extLst>
          </p:cNvPr>
          <p:cNvSpPr txBox="1"/>
          <p:nvPr/>
        </p:nvSpPr>
        <p:spPr>
          <a:xfrm>
            <a:off x="3676650" y="3123053"/>
            <a:ext cx="7258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UESTC</a:t>
            </a:r>
            <a:endParaRPr lang="zh-CN" altLang="en-US" sz="3500" dirty="0">
              <a:solidFill>
                <a:schemeClr val="tx1">
                  <a:lumMod val="75000"/>
                  <a:lumOff val="2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174" y="2986087"/>
            <a:ext cx="914801" cy="8858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3AD7AF6-CDE0-4EFB-8A48-8F2B4E983AB5}"/>
              </a:ext>
            </a:extLst>
          </p:cNvPr>
          <p:cNvSpPr/>
          <p:nvPr/>
        </p:nvSpPr>
        <p:spPr>
          <a:xfrm>
            <a:off x="5295900" y="-180976"/>
            <a:ext cx="342699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-88076" y="-361950"/>
            <a:ext cx="8840190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A0BFE3A-1BB7-4CE3-AA46-D8F92D337998}"/>
              </a:ext>
            </a:extLst>
          </p:cNvPr>
          <p:cNvCxnSpPr/>
          <p:nvPr/>
        </p:nvCxnSpPr>
        <p:spPr>
          <a:xfrm>
            <a:off x="-285750" y="3429000"/>
            <a:ext cx="90011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AF84B8C-DBBE-49AC-8C3F-7EFAE7B6D6AA}"/>
              </a:ext>
            </a:extLst>
          </p:cNvPr>
          <p:cNvCxnSpPr>
            <a:cxnSpLocks/>
          </p:cNvCxnSpPr>
          <p:nvPr/>
        </p:nvCxnSpPr>
        <p:spPr>
          <a:xfrm>
            <a:off x="10279062" y="3419475"/>
            <a:ext cx="28670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660720"/>
            <a:ext cx="7419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4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A14A301-4ED7-4B5C-AC67-1B516E93E575}"/>
              </a:ext>
            </a:extLst>
          </p:cNvPr>
          <p:cNvSpPr txBox="1"/>
          <p:nvPr/>
        </p:nvSpPr>
        <p:spPr>
          <a:xfrm>
            <a:off x="10401501" y="3142476"/>
            <a:ext cx="93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sz="1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AEB2840-C67D-478E-A678-4445E8A585FA}"/>
              </a:ext>
            </a:extLst>
          </p:cNvPr>
          <p:cNvSpPr txBox="1"/>
          <p:nvPr/>
        </p:nvSpPr>
        <p:spPr>
          <a:xfrm>
            <a:off x="10601324" y="3448794"/>
            <a:ext cx="111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王兆楠</a:t>
            </a:r>
            <a:endParaRPr lang="zh-CN" altLang="en-US" sz="1600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8B6693F-FC89-4B5B-A21F-1E8BDCB7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31" y="3416602"/>
            <a:ext cx="7248772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18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相似律，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形状相同的物体和大小相同的物体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易被当做整体来看待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0806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相似律，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形状相同的物体和大小相同的物体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易被当做整体来看待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304CED-388E-4E35-B625-EF4F9EFB7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0" y="907124"/>
            <a:ext cx="585865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6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5639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81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干扰效应（</a:t>
            </a:r>
            <a:r>
              <a:rPr lang="en-US" altLang="zh-CN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Stroop</a:t>
            </a: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效应），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在同一个图像中出现两种相互对立的表达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73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81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干扰效应（</a:t>
            </a:r>
            <a:r>
              <a:rPr lang="en-US" altLang="zh-CN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Stroop</a:t>
            </a: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效应），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在同一个图像中出现两种相互对立的表达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7C6D784-86BF-485D-BB9B-8F022E358701}"/>
              </a:ext>
            </a:extLst>
          </p:cNvPr>
          <p:cNvSpPr/>
          <p:nvPr/>
        </p:nvSpPr>
        <p:spPr>
          <a:xfrm>
            <a:off x="731105" y="2195511"/>
            <a:ext cx="2028825" cy="2028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6C6078C-5A14-4308-A3B9-EDF26EFF32F3}"/>
              </a:ext>
            </a:extLst>
          </p:cNvPr>
          <p:cNvSpPr/>
          <p:nvPr/>
        </p:nvSpPr>
        <p:spPr>
          <a:xfrm>
            <a:off x="3418315" y="2195510"/>
            <a:ext cx="2028825" cy="20288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0E2967-8870-4D1A-A9DE-7E225D4F827D}"/>
              </a:ext>
            </a:extLst>
          </p:cNvPr>
          <p:cNvSpPr txBox="1"/>
          <p:nvPr/>
        </p:nvSpPr>
        <p:spPr>
          <a:xfrm>
            <a:off x="764442" y="2794423"/>
            <a:ext cx="1962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GO</a:t>
            </a:r>
            <a:endParaRPr lang="zh-CN" altLang="en-US" sz="4800" dirty="0">
              <a:solidFill>
                <a:schemeClr val="bg1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E9CD58-06A1-4447-88DD-25858731F1D1}"/>
              </a:ext>
            </a:extLst>
          </p:cNvPr>
          <p:cNvSpPr txBox="1"/>
          <p:nvPr/>
        </p:nvSpPr>
        <p:spPr>
          <a:xfrm>
            <a:off x="3451652" y="2834775"/>
            <a:ext cx="1962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STOP</a:t>
            </a:r>
            <a:endParaRPr lang="zh-CN" altLang="en-US" sz="4800" dirty="0">
              <a:solidFill>
                <a:schemeClr val="bg1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964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81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干扰效应（</a:t>
            </a:r>
            <a:r>
              <a:rPr lang="en-US" altLang="zh-CN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Stroop</a:t>
            </a: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效应），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在同一个图像中出现两种相互对立的表达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B34B09-8F8B-44F5-9906-3FD53E1E70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62" y="829282"/>
            <a:ext cx="3794326" cy="50583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06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81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干扰效应（</a:t>
            </a:r>
            <a:r>
              <a:rPr lang="en-US" altLang="zh-CN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Stroop</a:t>
            </a: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效应），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在同一个图像中出现两种相互对立的表达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456C95-4BC0-47BD-8E6A-BCC65C030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92" y="829281"/>
            <a:ext cx="3663968" cy="50583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887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238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希克斯定律，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一个人面临的选择越多，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做出某一决定所需的时间就越长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5117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622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希克斯定律，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一个人面临的选择越多，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做出某一决定所需的时间就越长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0559296C-D0F7-4A67-B7F0-F35C4736A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470551"/>
            <a:ext cx="5505450" cy="37721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02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622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希克斯定律，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一个人面临的选择越多，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做出某一决定所需的时间就越长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82B13C-C33B-4CB8-9555-2701676A6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12" y="1452998"/>
            <a:ext cx="5505564" cy="37721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14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目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4DD7A-A6A9-4776-9626-ED66D81E49A9}"/>
              </a:ext>
            </a:extLst>
          </p:cNvPr>
          <p:cNvSpPr/>
          <p:nvPr/>
        </p:nvSpPr>
        <p:spPr>
          <a:xfrm>
            <a:off x="1938918" y="0"/>
            <a:ext cx="830783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1938919" y="0"/>
            <a:ext cx="677645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A0BFE3A-1BB7-4CE3-AA46-D8F92D337998}"/>
              </a:ext>
            </a:extLst>
          </p:cNvPr>
          <p:cNvCxnSpPr/>
          <p:nvPr/>
        </p:nvCxnSpPr>
        <p:spPr>
          <a:xfrm>
            <a:off x="-9077326" y="3429000"/>
            <a:ext cx="90011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AF84B8C-DBBE-49AC-8C3F-7EFAE7B6D6AA}"/>
              </a:ext>
            </a:extLst>
          </p:cNvPr>
          <p:cNvCxnSpPr>
            <a:cxnSpLocks/>
          </p:cNvCxnSpPr>
          <p:nvPr/>
        </p:nvCxnSpPr>
        <p:spPr>
          <a:xfrm>
            <a:off x="12844131" y="3419475"/>
            <a:ext cx="28670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A14A301-4ED7-4B5C-AC67-1B516E93E575}"/>
              </a:ext>
            </a:extLst>
          </p:cNvPr>
          <p:cNvSpPr txBox="1"/>
          <p:nvPr/>
        </p:nvSpPr>
        <p:spPr>
          <a:xfrm>
            <a:off x="12622187" y="3142476"/>
            <a:ext cx="93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sz="1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AEB2840-C67D-478E-A678-4445E8A585FA}"/>
              </a:ext>
            </a:extLst>
          </p:cNvPr>
          <p:cNvSpPr txBox="1"/>
          <p:nvPr/>
        </p:nvSpPr>
        <p:spPr>
          <a:xfrm>
            <a:off x="12335122" y="3448794"/>
            <a:ext cx="111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王兆楠</a:t>
            </a:r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9E06F8-9537-45C7-B064-1CEBADA13534}"/>
              </a:ext>
            </a:extLst>
          </p:cNvPr>
          <p:cNvSpPr txBox="1"/>
          <p:nvPr/>
        </p:nvSpPr>
        <p:spPr>
          <a:xfrm>
            <a:off x="3028208" y="1698173"/>
            <a:ext cx="706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1. </a:t>
            </a:r>
            <a:r>
              <a:rPr lang="zh-CN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引言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DABB6F-A60C-44B9-A478-EE61A207CC83}"/>
              </a:ext>
            </a:extLst>
          </p:cNvPr>
          <p:cNvSpPr txBox="1"/>
          <p:nvPr/>
        </p:nvSpPr>
        <p:spPr>
          <a:xfrm>
            <a:off x="3028208" y="2333509"/>
            <a:ext cx="706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2. </a:t>
            </a:r>
            <a:r>
              <a:rPr lang="zh-CN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平面设计基本定理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B875C04-66B1-4331-A550-A95EB7C2FA86}"/>
              </a:ext>
            </a:extLst>
          </p:cNvPr>
          <p:cNvSpPr txBox="1"/>
          <p:nvPr/>
        </p:nvSpPr>
        <p:spPr>
          <a:xfrm>
            <a:off x="3028208" y="2968845"/>
            <a:ext cx="706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3. </a:t>
            </a:r>
            <a:r>
              <a:rPr lang="zh-CN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视觉与画面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C07A50B-750D-4BC0-9540-08AC61F9BFF6}"/>
              </a:ext>
            </a:extLst>
          </p:cNvPr>
          <p:cNvSpPr txBox="1"/>
          <p:nvPr/>
        </p:nvSpPr>
        <p:spPr>
          <a:xfrm>
            <a:off x="3028208" y="3606762"/>
            <a:ext cx="706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4. </a:t>
            </a:r>
            <a:r>
              <a:rPr lang="zh-CN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文字与排版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327193F-FD6C-464E-946A-9262C33D4D67}"/>
              </a:ext>
            </a:extLst>
          </p:cNvPr>
          <p:cNvSpPr txBox="1"/>
          <p:nvPr/>
        </p:nvSpPr>
        <p:spPr>
          <a:xfrm>
            <a:off x="3028208" y="4244679"/>
            <a:ext cx="706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5. Word</a:t>
            </a:r>
            <a:r>
              <a:rPr lang="zh-CN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论文排版实战</a:t>
            </a:r>
          </a:p>
        </p:txBody>
      </p:sp>
    </p:spTree>
    <p:extLst>
      <p:ext uri="{BB962C8B-B14F-4D97-AF65-F5344CB8AC3E}">
        <p14:creationId xmlns:p14="http://schemas.microsoft.com/office/powerpoint/2010/main" val="136024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KISS</a:t>
            </a: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法则，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Keep It Simple and Stupid</a:t>
            </a:r>
          </a:p>
        </p:txBody>
      </p:sp>
    </p:spTree>
    <p:extLst>
      <p:ext uri="{BB962C8B-B14F-4D97-AF65-F5344CB8AC3E}">
        <p14:creationId xmlns:p14="http://schemas.microsoft.com/office/powerpoint/2010/main" val="387882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可靠性，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你走你的苹果路，我用我的椰子树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925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可靠性，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你走你的苹果路，我用我的椰子树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4098" name="Picture 2" descr="查看源图像">
            <a:extLst>
              <a:ext uri="{FF2B5EF4-FFF2-40B4-BE49-F238E27FC236}">
                <a16:creationId xmlns:a16="http://schemas.microsoft.com/office/drawing/2014/main" id="{F79596EB-0C0B-41E8-B6BF-036EDD44F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7" y="3657080"/>
            <a:ext cx="3876675" cy="233677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查看源图像">
            <a:extLst>
              <a:ext uri="{FF2B5EF4-FFF2-40B4-BE49-F238E27FC236}">
                <a16:creationId xmlns:a16="http://schemas.microsoft.com/office/drawing/2014/main" id="{35DE8CD9-5587-4756-9F67-ED6E2DB30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730" y="852815"/>
            <a:ext cx="2919190" cy="257618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4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>
            <a:extLst>
              <a:ext uri="{FF2B5EF4-FFF2-40B4-BE49-F238E27FC236}">
                <a16:creationId xmlns:a16="http://schemas.microsoft.com/office/drawing/2014/main" id="{70A5558F-0452-4E0A-AB31-ECA8682B5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0" y="561877"/>
            <a:ext cx="9401175" cy="1158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16564"/>
            <a:ext cx="12192000" cy="84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2719671"/>
            <a:ext cx="12192000" cy="84143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27304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设计师是个钟表匠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若设计师不关注细节，就很难有美观的设计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1201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D95CCB-A375-4ED9-8139-25AD755509F4}"/>
              </a:ext>
            </a:extLst>
          </p:cNvPr>
          <p:cNvCxnSpPr/>
          <p:nvPr/>
        </p:nvCxnSpPr>
        <p:spPr>
          <a:xfrm flipV="1">
            <a:off x="479425" y="3419475"/>
            <a:ext cx="11233150" cy="9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10B6406-60C2-42EA-A64A-01CFD3E34332}"/>
              </a:ext>
            </a:extLst>
          </p:cNvPr>
          <p:cNvSpPr txBox="1"/>
          <p:nvPr/>
        </p:nvSpPr>
        <p:spPr>
          <a:xfrm>
            <a:off x="3775834" y="2737930"/>
            <a:ext cx="464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视觉与画面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591554-73CE-44CE-B0CE-1776904F5808}"/>
              </a:ext>
            </a:extLst>
          </p:cNvPr>
          <p:cNvSpPr txBox="1"/>
          <p:nvPr/>
        </p:nvSpPr>
        <p:spPr>
          <a:xfrm>
            <a:off x="3775834" y="3546418"/>
            <a:ext cx="464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极限无处不在</a:t>
            </a:r>
          </a:p>
        </p:txBody>
      </p:sp>
    </p:spTree>
    <p:extLst>
      <p:ext uri="{BB962C8B-B14F-4D97-AF65-F5344CB8AC3E}">
        <p14:creationId xmlns:p14="http://schemas.microsoft.com/office/powerpoint/2010/main" val="398714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D95CCB-A375-4ED9-8139-25AD755509F4}"/>
              </a:ext>
            </a:extLst>
          </p:cNvPr>
          <p:cNvCxnSpPr/>
          <p:nvPr/>
        </p:nvCxnSpPr>
        <p:spPr>
          <a:xfrm flipV="1">
            <a:off x="479425" y="3419475"/>
            <a:ext cx="11233150" cy="9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10B6406-60C2-42EA-A64A-01CFD3E34332}"/>
              </a:ext>
            </a:extLst>
          </p:cNvPr>
          <p:cNvSpPr txBox="1"/>
          <p:nvPr/>
        </p:nvSpPr>
        <p:spPr>
          <a:xfrm>
            <a:off x="3775834" y="2737930"/>
            <a:ext cx="464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文字与排版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591554-73CE-44CE-B0CE-1776904F5808}"/>
              </a:ext>
            </a:extLst>
          </p:cNvPr>
          <p:cNvSpPr txBox="1"/>
          <p:nvPr/>
        </p:nvSpPr>
        <p:spPr>
          <a:xfrm>
            <a:off x="3775834" y="3546418"/>
            <a:ext cx="464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现代排版技巧摘要</a:t>
            </a:r>
          </a:p>
        </p:txBody>
      </p:sp>
    </p:spTree>
    <p:extLst>
      <p:ext uri="{BB962C8B-B14F-4D97-AF65-F5344CB8AC3E}">
        <p14:creationId xmlns:p14="http://schemas.microsoft.com/office/powerpoint/2010/main" val="184820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D95CCB-A375-4ED9-8139-25AD755509F4}"/>
              </a:ext>
            </a:extLst>
          </p:cNvPr>
          <p:cNvCxnSpPr/>
          <p:nvPr/>
        </p:nvCxnSpPr>
        <p:spPr>
          <a:xfrm flipV="1">
            <a:off x="479425" y="3419475"/>
            <a:ext cx="11233150" cy="9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10B6406-60C2-42EA-A64A-01CFD3E34332}"/>
              </a:ext>
            </a:extLst>
          </p:cNvPr>
          <p:cNvSpPr txBox="1"/>
          <p:nvPr/>
        </p:nvSpPr>
        <p:spPr>
          <a:xfrm>
            <a:off x="3775834" y="2737930"/>
            <a:ext cx="464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还有什么？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591554-73CE-44CE-B0CE-1776904F5808}"/>
              </a:ext>
            </a:extLst>
          </p:cNvPr>
          <p:cNvSpPr txBox="1"/>
          <p:nvPr/>
        </p:nvSpPr>
        <p:spPr>
          <a:xfrm>
            <a:off x="3775834" y="3546418"/>
            <a:ext cx="464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- </a:t>
            </a:r>
            <a:r>
              <a:rPr lang="zh-CN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更多 </a:t>
            </a:r>
            <a:r>
              <a:rPr lang="en-US" altLang="zh-CN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-</a:t>
            </a:r>
            <a:endParaRPr lang="zh-CN" altLang="en-US" sz="16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947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D95CCB-A375-4ED9-8139-25AD755509F4}"/>
              </a:ext>
            </a:extLst>
          </p:cNvPr>
          <p:cNvCxnSpPr/>
          <p:nvPr/>
        </p:nvCxnSpPr>
        <p:spPr>
          <a:xfrm flipV="1">
            <a:off x="479425" y="3419475"/>
            <a:ext cx="11233150" cy="9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10B6406-60C2-42EA-A64A-01CFD3E34332}"/>
              </a:ext>
            </a:extLst>
          </p:cNvPr>
          <p:cNvSpPr txBox="1"/>
          <p:nvPr/>
        </p:nvSpPr>
        <p:spPr>
          <a:xfrm>
            <a:off x="3775834" y="2737930"/>
            <a:ext cx="464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Word</a:t>
            </a:r>
            <a:r>
              <a:rPr lang="zh-CN" altLang="en-US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论文排版实战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591554-73CE-44CE-B0CE-1776904F5808}"/>
              </a:ext>
            </a:extLst>
          </p:cNvPr>
          <p:cNvSpPr txBox="1"/>
          <p:nvPr/>
        </p:nvSpPr>
        <p:spPr>
          <a:xfrm>
            <a:off x="3775834" y="3546418"/>
            <a:ext cx="464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如何排版一个数模论文模板</a:t>
            </a:r>
          </a:p>
        </p:txBody>
      </p:sp>
    </p:spTree>
    <p:extLst>
      <p:ext uri="{BB962C8B-B14F-4D97-AF65-F5344CB8AC3E}">
        <p14:creationId xmlns:p14="http://schemas.microsoft.com/office/powerpoint/2010/main" val="344929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目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4DD7A-A6A9-4776-9626-ED66D81E49A9}"/>
              </a:ext>
            </a:extLst>
          </p:cNvPr>
          <p:cNvSpPr/>
          <p:nvPr/>
        </p:nvSpPr>
        <p:spPr>
          <a:xfrm>
            <a:off x="1938918" y="0"/>
            <a:ext cx="830783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0" y="0"/>
            <a:ext cx="871537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588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">
            <a:extLst>
              <a:ext uri="{FF2B5EF4-FFF2-40B4-BE49-F238E27FC236}">
                <a16:creationId xmlns:a16="http://schemas.microsoft.com/office/drawing/2014/main" id="{8AF5E941-C176-4DC9-933A-DCEFF299FF59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0" y="0"/>
            <a:ext cx="871537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093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8485" y="2905780"/>
            <a:ext cx="530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什么是排版？</a:t>
            </a:r>
          </a:p>
        </p:txBody>
      </p:sp>
    </p:spTree>
    <p:extLst>
      <p:ext uri="{BB962C8B-B14F-4D97-AF65-F5344CB8AC3E}">
        <p14:creationId xmlns:p14="http://schemas.microsoft.com/office/powerpoint/2010/main" val="3212504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4938" y="2561432"/>
            <a:ext cx="530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什么是排版？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256DBB-2BC8-4876-8918-7D77370B5AEC}"/>
              </a:ext>
            </a:extLst>
          </p:cNvPr>
          <p:cNvSpPr txBox="1"/>
          <p:nvPr/>
        </p:nvSpPr>
        <p:spPr>
          <a:xfrm>
            <a:off x="5144938" y="3084652"/>
            <a:ext cx="530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将所需的文字、图片和所有内容按照某种规律排列在有限的画布上</a:t>
            </a:r>
          </a:p>
        </p:txBody>
      </p:sp>
    </p:spTree>
    <p:extLst>
      <p:ext uri="{BB962C8B-B14F-4D97-AF65-F5344CB8AC3E}">
        <p14:creationId xmlns:p14="http://schemas.microsoft.com/office/powerpoint/2010/main" val="4000898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1475</Words>
  <Application>Microsoft Office PowerPoint</Application>
  <PresentationFormat>宽屏</PresentationFormat>
  <Paragraphs>354</Paragraphs>
  <Slides>57</Slides>
  <Notes>54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5" baseType="lpstr">
      <vt:lpstr>等线</vt:lpstr>
      <vt:lpstr>等线 Light</vt:lpstr>
      <vt:lpstr>苹方 粗体</vt:lpstr>
      <vt:lpstr>苹方 特粗</vt:lpstr>
      <vt:lpstr>苹方 中等</vt:lpstr>
      <vt:lpstr>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Eia Dyllan</dc:creator>
  <cp:lastModifiedBy>Eia Dyllan</cp:lastModifiedBy>
  <cp:revision>36</cp:revision>
  <dcterms:created xsi:type="dcterms:W3CDTF">2020-12-10T04:54:14Z</dcterms:created>
  <dcterms:modified xsi:type="dcterms:W3CDTF">2020-12-12T13:37:20Z</dcterms:modified>
</cp:coreProperties>
</file>